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1959" r:id="rId5"/>
    <p:sldId id="1960" r:id="rId6"/>
    <p:sldId id="1961" r:id="rId7"/>
    <p:sldId id="1962" r:id="rId8"/>
  </p:sldIdLst>
  <p:sldSz cx="12188825" cy="6858000"/>
  <p:notesSz cx="6858000" cy="9144000"/>
  <p:defaultTextStyle>
    <a:defPPr>
      <a:defRPr lang="en-US"/>
    </a:defPPr>
    <a:lvl1pPr marL="0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43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885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328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771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213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656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097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541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0" userDrawn="1">
          <p15:clr>
            <a:srgbClr val="A4A3A4"/>
          </p15:clr>
        </p15:guide>
        <p15:guide id="2" pos="24" userDrawn="1">
          <p15:clr>
            <a:srgbClr val="A4A3A4"/>
          </p15:clr>
        </p15:guide>
        <p15:guide id="3" orient="horz" pos="80">
          <p15:clr>
            <a:srgbClr val="A4A3A4"/>
          </p15:clr>
        </p15:guide>
        <p15:guide id="4" pos="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777777"/>
    <a:srgbClr val="070707"/>
    <a:srgbClr val="0E3689"/>
    <a:srgbClr val="1D9CE4"/>
    <a:srgbClr val="FFD53A"/>
    <a:srgbClr val="702076"/>
    <a:srgbClr val="5EBF33"/>
    <a:srgbClr val="FD7F20"/>
    <a:srgbClr val="0E1454"/>
    <a:srgbClr val="CE16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18" autoAdjust="0"/>
    <p:restoredTop sz="94795"/>
  </p:normalViewPr>
  <p:slideViewPr>
    <p:cSldViewPr snapToGrid="0" snapToObjects="1">
      <p:cViewPr varScale="1">
        <p:scale>
          <a:sx n="120" d="100"/>
          <a:sy n="120" d="100"/>
        </p:scale>
        <p:origin x="1304" y="192"/>
      </p:cViewPr>
      <p:guideLst>
        <p:guide orient="horz" pos="60"/>
        <p:guide pos="24"/>
        <p:guide orient="horz" pos="80"/>
        <p:guide pos="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11" d="100"/>
          <a:sy n="111" d="100"/>
        </p:scale>
        <p:origin x="383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39C997-21E5-5348-AFE6-AB6F922648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7AC1D-5903-004B-A07D-BA6E3EE372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15C2D-FB91-8740-95C2-23C11A10F2F2}" type="datetimeFigureOut">
              <a:rPr lang="en-US" smtClean="0"/>
              <a:t>8/2/25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79EA0-CF08-6C46-9B0C-7A703F62F2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E23A1-2359-A341-AFD4-DCB4B7D0035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837C5-E66E-4749-8D3A-655388B1E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273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jpeg>
</file>

<file path=ppt/media/image4.pn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4E49F-5C3A-ED4E-A68A-CCB3AA3B5D59}" type="datetimeFigureOut">
              <a:rPr lang="en-US" smtClean="0"/>
              <a:t>8/2/25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F8CB49-A7FB-5E4A-B599-DE2118135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414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68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36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04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872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340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808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275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744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80165" y="2474260"/>
            <a:ext cx="6437455" cy="996522"/>
          </a:xfrm>
          <a:ln>
            <a:noFill/>
          </a:ln>
        </p:spPr>
        <p:txBody>
          <a:bodyPr anchor="b" anchorCtr="0"/>
          <a:lstStyle>
            <a:lvl1pPr algn="r">
              <a:defRPr sz="3800">
                <a:solidFill>
                  <a:srgbClr val="0E36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1D45AC-B80D-4805-BA4C-8776489E8022}"/>
              </a:ext>
            </a:extLst>
          </p:cNvPr>
          <p:cNvSpPr/>
          <p:nvPr userDrawn="1"/>
        </p:nvSpPr>
        <p:spPr>
          <a:xfrm>
            <a:off x="9411530" y="6331942"/>
            <a:ext cx="2777297" cy="5260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7" rIns="121893" bIns="60947"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CBDA27-1F54-4C50-8D76-28815B58BDC3}"/>
              </a:ext>
            </a:extLst>
          </p:cNvPr>
          <p:cNvCxnSpPr/>
          <p:nvPr userDrawn="1"/>
        </p:nvCxnSpPr>
        <p:spPr>
          <a:xfrm>
            <a:off x="7552849" y="2666723"/>
            <a:ext cx="0" cy="835152"/>
          </a:xfrm>
          <a:prstGeom prst="line">
            <a:avLst/>
          </a:prstGeom>
          <a:ln w="12700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EB7A8E4-4917-4A3E-8E2F-D070BB4D10DE}"/>
              </a:ext>
            </a:extLst>
          </p:cNvPr>
          <p:cNvSpPr txBox="1"/>
          <p:nvPr userDrawn="1"/>
        </p:nvSpPr>
        <p:spPr>
          <a:xfrm>
            <a:off x="4067363" y="3799832"/>
            <a:ext cx="7411397" cy="387772"/>
          </a:xfrm>
          <a:prstGeom prst="rect">
            <a:avLst/>
          </a:prstGeom>
          <a:noFill/>
        </p:spPr>
        <p:txBody>
          <a:bodyPr wrap="none" lIns="121893" tIns="60947" rIns="121893" bIns="60947" rtlCol="0">
            <a:spAutoFit/>
          </a:bodyPr>
          <a:lstStyle/>
          <a:p>
            <a:pPr algn="r"/>
            <a:r>
              <a:rPr lang="en-US" sz="1720" dirty="0">
                <a:solidFill>
                  <a:srgbClr val="1D9CE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Leading Provider of Smart, Connected and Secure Embedded Control Solutions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CBDA27-1F54-4C50-8D76-28815B58BDC3}"/>
              </a:ext>
            </a:extLst>
          </p:cNvPr>
          <p:cNvCxnSpPr/>
          <p:nvPr userDrawn="1"/>
        </p:nvCxnSpPr>
        <p:spPr>
          <a:xfrm flipH="1">
            <a:off x="3410606" y="3724987"/>
            <a:ext cx="7909168" cy="0"/>
          </a:xfrm>
          <a:prstGeom prst="line">
            <a:avLst/>
          </a:prstGeom>
          <a:ln w="12700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99BB76E-0E67-7C41-9AEC-8C75006E44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35143" y="6123667"/>
            <a:ext cx="6419850" cy="252110"/>
          </a:xfrm>
          <a:prstGeom prst="rect">
            <a:avLst/>
          </a:prstGeom>
        </p:spPr>
        <p:txBody>
          <a:bodyPr lIns="182880" tIns="0" rIns="0" anchor="t" anchorCtr="0">
            <a:noAutofit/>
          </a:bodyPr>
          <a:lstStyle>
            <a:lvl1pPr marL="0" indent="0" algn="r">
              <a:buNone/>
              <a:defRPr sz="2200" b="0">
                <a:solidFill>
                  <a:srgbClr val="1D9CE4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B2D92EAD-7B52-0549-B90C-8F01DFF1E6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35142" y="5763412"/>
            <a:ext cx="6420245" cy="314325"/>
          </a:xfrm>
          <a:prstGeom prst="rect">
            <a:avLst/>
          </a:prstGeom>
        </p:spPr>
        <p:txBody>
          <a:bodyPr rIns="0" bIns="0" anchor="b" anchorCtr="0">
            <a:noAutofit/>
          </a:bodyPr>
          <a:lstStyle>
            <a:lvl1pPr marL="0" indent="0" algn="r">
              <a:lnSpc>
                <a:spcPts val="2340"/>
              </a:lnSpc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Presented by</a:t>
            </a:r>
          </a:p>
        </p:txBody>
      </p:sp>
      <p:pic>
        <p:nvPicPr>
          <p:cNvPr id="10" name="Picture 9" descr="SCS-01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55" y="5139766"/>
            <a:ext cx="1630420" cy="1630420"/>
          </a:xfrm>
          <a:prstGeom prst="rect">
            <a:avLst/>
          </a:prstGeom>
        </p:spPr>
      </p:pic>
      <p:pic>
        <p:nvPicPr>
          <p:cNvPr id="12" name="Picture 11" descr="MCHP-logo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1621" y="2635935"/>
            <a:ext cx="3584711" cy="90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75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3394856-2C64-DE43-BBDF-953266084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6"/>
            <a:ext cx="11400661" cy="1600406"/>
          </a:xfrm>
          <a:prstGeom prst="rect">
            <a:avLst/>
          </a:prstGeom>
        </p:spPr>
        <p:txBody>
          <a:bodyPr vert="horz" lIns="121888" tIns="60944" rIns="121888" bIns="60944" rtlCol="0" anchor="t" anchorCtr="0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E56F0-37A2-F74C-BB25-DF51CEB5FA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CF750018-A4D6-1844-ABEB-36F0723124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54FF79-E97B-4A45-8531-09115531EF4A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96C4752-EFF3-2B44-8E4B-F4DEFD9A25AA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3BFC65E3-DBEB-1842-AA6D-2998A3A3FD5B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2E21974-58F0-B847-85B6-BB315041D590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1A98491-2152-B244-BD39-4FE185E36846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2120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E966262-8B36-DB45-BCFF-E847EDF91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5"/>
            <a:ext cx="11400661" cy="777240"/>
          </a:xfrm>
        </p:spPr>
        <p:txBody>
          <a:bodyPr/>
          <a:lstStyle>
            <a:lvl1pPr>
              <a:defRPr>
                <a:solidFill>
                  <a:srgbClr val="0E3689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8F614E39-BA14-7D4B-8328-2FB5286D32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03" y="829115"/>
            <a:ext cx="11400661" cy="4286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b="1" kern="0" dirty="0">
                <a:solidFill>
                  <a:srgbClr val="45A8C4"/>
                </a:solidFill>
                <a:latin typeface="+mn-lt"/>
                <a:cs typeface="Calibri"/>
              </a:rPr>
              <a:t>Subtitle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06521-0BA2-7C48-8CAD-8B9AFEEF68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ACCBDF1D-727A-8D40-8A82-92589DBBC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3604027-1BF3-C14F-877E-5C7EE39F69C0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834F8B5-2138-234E-903C-B35966BCD117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69AB5E9E-CCD6-9040-9CA1-3DCB3C4DE5FC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0394146-079F-A945-B1E9-105CEE8A4D91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7A5633-2AD4-2D44-AC80-6A32A00CAC6A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4327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EDE752C-4DF4-1741-BE5B-60F47530E2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Slide Number Placeholder 8">
            <a:extLst>
              <a:ext uri="{FF2B5EF4-FFF2-40B4-BE49-F238E27FC236}">
                <a16:creationId xmlns:a16="http://schemas.microsoft.com/office/drawing/2014/main" id="{C025A1E1-D99B-A04E-A12E-D4E8E63C0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8C8A96F-9EB8-7740-A265-0BBDA7FB1BFC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3354E03-A149-934A-8EE2-DADBA3C644C3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47A855CC-F7C0-7640-82CB-E23B5A29FE53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3E9907-5B53-D94D-B91B-5D80BFCB4C36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D8318FC-FB83-DD43-9569-4DB052814862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8931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10606" y="2034289"/>
            <a:ext cx="7909168" cy="1591386"/>
          </a:xfrm>
        </p:spPr>
        <p:txBody>
          <a:bodyPr anchor="b" anchorCtr="0"/>
          <a:lstStyle>
            <a:lvl1pPr algn="r">
              <a:defRPr sz="5300" b="1" cap="none" baseline="0">
                <a:solidFill>
                  <a:srgbClr val="0E3689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410606" y="3824300"/>
            <a:ext cx="7909168" cy="1018627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 algn="r">
              <a:buNone/>
              <a:defRPr sz="2700" b="0">
                <a:solidFill>
                  <a:srgbClr val="1D9CE4"/>
                </a:solidFill>
              </a:defRPr>
            </a:lvl1pPr>
            <a:lvl2pPr marL="60944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88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32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77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21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65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09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54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1D51101-8690-2A4A-89F5-D13814AF99A1}"/>
              </a:ext>
            </a:extLst>
          </p:cNvPr>
          <p:cNvCxnSpPr/>
          <p:nvPr userDrawn="1"/>
        </p:nvCxnSpPr>
        <p:spPr>
          <a:xfrm flipH="1">
            <a:off x="3410606" y="3724987"/>
            <a:ext cx="7909168" cy="0"/>
          </a:xfrm>
          <a:prstGeom prst="line">
            <a:avLst/>
          </a:prstGeom>
          <a:ln w="12700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82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AEC6540-64C7-9747-877E-6D8504F5D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6"/>
            <a:ext cx="11400661" cy="777240"/>
          </a:xfrm>
          <a:prstGeom prst="rect">
            <a:avLst/>
          </a:prstGeom>
        </p:spPr>
        <p:txBody>
          <a:bodyPr vert="horz" lIns="121888" tIns="60944" rIns="121888" bIns="60944" rtlCol="0" anchor="t" anchorCtr="0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86DAD2F-D448-354C-9ACF-03ED78E9AF9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4778" y="923073"/>
            <a:ext cx="11400660" cy="5385963"/>
          </a:xfrm>
          <a:prstGeom prst="rect">
            <a:avLst/>
          </a:prstGeom>
        </p:spPr>
        <p:txBody>
          <a:bodyPr/>
          <a:lstStyle>
            <a:lvl1pPr marL="274201" indent="-274201">
              <a:defRPr sz="3200"/>
            </a:lvl1pPr>
            <a:lvl2pPr marL="576072" indent="-274320">
              <a:defRPr sz="2800"/>
            </a:lvl2pPr>
            <a:lvl3pPr marL="868680" indent="-274320">
              <a:defRPr sz="2400"/>
            </a:lvl3pPr>
            <a:lvl4pPr marL="1143000" indent="-274320">
              <a:defRPr sz="2000"/>
            </a:lvl4pPr>
            <a:lvl5pPr marL="1435608" indent="-274320"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8344651-9BC3-804A-ABEF-ABD80FF3CE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04FD760F-7C5E-4E44-B69C-EB85837D7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6C4036F-02D0-6547-A814-7D5AACFEC9E8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932804D-F1B0-0D45-8469-4C00B2E72DCD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1CA5AD87-2C2E-CE40-A88B-1ABF9938A991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1A83DFC-2408-9140-996A-1BFC995DB1BA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B3A264-B363-DC44-BE09-4733DFA5AC2F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8303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B9BB9-8088-1B4E-AA38-17BC94EF1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5"/>
            <a:ext cx="11400661" cy="777240"/>
          </a:xfrm>
        </p:spPr>
        <p:txBody>
          <a:bodyPr/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5F3DB77-FEA1-E44C-9C5F-88B2D4B5D2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03" y="831986"/>
            <a:ext cx="11400661" cy="4286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>
                <a:solidFill>
                  <a:srgbClr val="1D9CE4"/>
                </a:solidFill>
              </a:defRPr>
            </a:lvl1pPr>
          </a:lstStyle>
          <a:p>
            <a:pPr lvl="0"/>
            <a:r>
              <a:rPr lang="en-US" b="1" kern="0" dirty="0">
                <a:solidFill>
                  <a:srgbClr val="45A8C4"/>
                </a:solidFill>
                <a:latin typeface="+mn-lt"/>
                <a:cs typeface="Calibri"/>
              </a:rPr>
              <a:t>Subtitle</a:t>
            </a:r>
            <a:endParaRPr lang="en-US" dirty="0"/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955162B4-304F-5841-8C1A-37D23DCFC92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1403852"/>
            <a:ext cx="11400660" cy="490518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C4207E9-C13E-1647-9F09-C187007808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E1704FFC-4F15-324D-96E6-976EE1494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F42D503-9A96-D64F-9F2A-686838B59E92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79DA906-E77A-5240-98D3-F3FA40331838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6B651317-B18C-E948-B990-13010FE9F46D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8C4F890-E5A4-0844-9DAE-418C6FA03CF4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747B63C-8A0B-7B43-8B1E-3F2EE21776C4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0774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in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955162B4-304F-5841-8C1A-37D23DCFC92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1626375"/>
            <a:ext cx="11400660" cy="4664076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98AAA9D-2041-3B4F-8508-758963B7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6"/>
            <a:ext cx="11400661" cy="1489280"/>
          </a:xfrm>
          <a:prstGeom prst="rect">
            <a:avLst/>
          </a:prstGeom>
        </p:spPr>
        <p:txBody>
          <a:bodyPr vert="horz" lIns="121888" tIns="60944" rIns="121888" bIns="60944" rtlCol="0" anchor="t" anchorCtr="0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A6C8C-5670-1242-B987-55F42BAD97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AD67FA37-0073-AF47-8F1C-C046BC1C2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D1FA29F-D3D1-B743-BF1F-4F74E9BFBE96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4D98CAA-53AB-CA40-BB99-AC8568C9C965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493471D4-F779-B244-9C40-C480DA421F1D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5653C1-7F81-CF47-B063-A8C4BC3DF144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3EB453-955B-B940-9782-A882942161A9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715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14ABC63-0F02-3D4C-B5A8-224D9EF04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7"/>
            <a:ext cx="11400661" cy="777240"/>
          </a:xfrm>
        </p:spPr>
        <p:txBody>
          <a:bodyPr/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7" name="Content Placeholder 12">
            <a:extLst>
              <a:ext uri="{FF2B5EF4-FFF2-40B4-BE49-F238E27FC236}">
                <a16:creationId xmlns:a16="http://schemas.microsoft.com/office/drawing/2014/main" id="{2EFF8C43-59A6-4644-B04E-6AE187BD55D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929269"/>
            <a:ext cx="5505846" cy="5374679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2">
            <a:extLst>
              <a:ext uri="{FF2B5EF4-FFF2-40B4-BE49-F238E27FC236}">
                <a16:creationId xmlns:a16="http://schemas.microsoft.com/office/drawing/2014/main" id="{69F5C3FF-72D2-604B-A6AF-63E081CA68F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50324" y="929270"/>
            <a:ext cx="5505846" cy="5374678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872A14E-E83F-9541-B766-352B85366E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78986A39-4957-2843-AFDE-E6160A6C05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82C2564-89A5-B045-B11D-EC2B6C4EF263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46810D8-1F1D-2E44-98D2-9655BDEBA9A9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D5B9D91C-B319-6740-B041-91E92A828C26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D45905-001C-3245-A3FD-ABDBA73B7BBC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F045E37-2F57-AB4C-8037-7C0BF70F4E15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026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14ABC63-0F02-3D4C-B5A8-224D9EF04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7"/>
            <a:ext cx="11400661" cy="777240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EF0C5114-81F0-6D40-9DA2-1EA66CC7C6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03" y="831986"/>
            <a:ext cx="11400661" cy="4286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>
                <a:solidFill>
                  <a:srgbClr val="1D9CE4"/>
                </a:solidFill>
              </a:defRPr>
            </a:lvl1pPr>
          </a:lstStyle>
          <a:p>
            <a:pPr lvl="0"/>
            <a:r>
              <a:rPr lang="en-US" b="1" kern="0" dirty="0">
                <a:solidFill>
                  <a:srgbClr val="45A8C4"/>
                </a:solidFill>
                <a:latin typeface="+mn-lt"/>
                <a:cs typeface="Calibri"/>
              </a:rPr>
              <a:t>Subtitle</a:t>
            </a:r>
            <a:endParaRPr lang="en-US" dirty="0"/>
          </a:p>
        </p:txBody>
      </p:sp>
      <p:sp>
        <p:nvSpPr>
          <p:cNvPr id="10" name="Content Placeholder 12">
            <a:extLst>
              <a:ext uri="{FF2B5EF4-FFF2-40B4-BE49-F238E27FC236}">
                <a16:creationId xmlns:a16="http://schemas.microsoft.com/office/drawing/2014/main" id="{4354C555-752C-5946-99B7-1752C8A6C9F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2454" y="1408545"/>
            <a:ext cx="5505846" cy="490779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2">
            <a:extLst>
              <a:ext uri="{FF2B5EF4-FFF2-40B4-BE49-F238E27FC236}">
                <a16:creationId xmlns:a16="http://schemas.microsoft.com/office/drawing/2014/main" id="{B1B5C683-E8CE-5447-B10F-1FA96B9838C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50324" y="1408546"/>
            <a:ext cx="5505846" cy="490779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9F735E5-BB03-E141-8FE5-6E137A04C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2D0980E6-4C36-ED4A-BBAC-FCB3FD474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EE4F5BD-A8B2-8A43-8F9D-27796637426D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AB45CE-9A16-9D42-B335-40FCBA3C7672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DA8F7AB5-BFE5-D543-9ED3-50EAB714655D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B272549-DB7B-3E4B-A9DF-413990017250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5593CC7-18E5-1E4B-B493-BCCB1352C41B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095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507" y="923075"/>
            <a:ext cx="5474569" cy="5677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i="0" u="sng">
                <a:solidFill>
                  <a:schemeClr val="accent1"/>
                </a:solidFill>
              </a:defRPr>
            </a:lvl1pPr>
            <a:lvl2pPr marL="609443" indent="0">
              <a:buNone/>
              <a:defRPr sz="2700" b="1"/>
            </a:lvl2pPr>
            <a:lvl3pPr marL="1218885" indent="0">
              <a:buNone/>
              <a:defRPr sz="2400" b="1"/>
            </a:lvl3pPr>
            <a:lvl4pPr marL="1828328" indent="0">
              <a:buNone/>
              <a:defRPr sz="2100" b="1"/>
            </a:lvl4pPr>
            <a:lvl5pPr marL="2437771" indent="0">
              <a:buNone/>
              <a:defRPr sz="2100" b="1"/>
            </a:lvl5pPr>
            <a:lvl6pPr marL="3047213" indent="0">
              <a:buNone/>
              <a:defRPr sz="2100" b="1"/>
            </a:lvl6pPr>
            <a:lvl7pPr marL="3656656" indent="0">
              <a:buNone/>
              <a:defRPr sz="2100" b="1"/>
            </a:lvl7pPr>
            <a:lvl8pPr marL="4266097" indent="0">
              <a:buNone/>
              <a:defRPr sz="2100" b="1"/>
            </a:lvl8pPr>
            <a:lvl9pPr marL="4875541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385192" y="941660"/>
            <a:ext cx="5387630" cy="56771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u="sng">
                <a:solidFill>
                  <a:schemeClr val="accent1"/>
                </a:solidFill>
              </a:defRPr>
            </a:lvl1pPr>
            <a:lvl2pPr marL="609443" indent="0">
              <a:buNone/>
              <a:defRPr sz="2700" b="1"/>
            </a:lvl2pPr>
            <a:lvl3pPr marL="1218885" indent="0">
              <a:buNone/>
              <a:defRPr sz="2400" b="1"/>
            </a:lvl3pPr>
            <a:lvl4pPr marL="1828328" indent="0">
              <a:buNone/>
              <a:defRPr sz="2100" b="1"/>
            </a:lvl4pPr>
            <a:lvl5pPr marL="2437771" indent="0">
              <a:buNone/>
              <a:defRPr sz="2100" b="1"/>
            </a:lvl5pPr>
            <a:lvl6pPr marL="3047213" indent="0">
              <a:buNone/>
              <a:defRPr sz="2100" b="1"/>
            </a:lvl6pPr>
            <a:lvl7pPr marL="3656656" indent="0">
              <a:buNone/>
              <a:defRPr sz="2100" b="1"/>
            </a:lvl7pPr>
            <a:lvl8pPr marL="4266097" indent="0">
              <a:buNone/>
              <a:defRPr sz="2100" b="1"/>
            </a:lvl8pPr>
            <a:lvl9pPr marL="4875541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898E04-A14A-8140-993E-87174E0C2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7"/>
            <a:ext cx="11400661" cy="777240"/>
          </a:xfrm>
        </p:spPr>
        <p:txBody>
          <a:bodyPr/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8" name="Content Placeholder 12">
            <a:extLst>
              <a:ext uri="{FF2B5EF4-FFF2-40B4-BE49-F238E27FC236}">
                <a16:creationId xmlns:a16="http://schemas.microsoft.com/office/drawing/2014/main" id="{5170BFA0-6B7E-2944-A49D-35B39ABC44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1561175"/>
            <a:ext cx="5474567" cy="4795020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C883CD4E-1B81-AF4E-B076-F6C9C7DA169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85193" y="1561175"/>
            <a:ext cx="5387630" cy="4795019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2902E3F-7B87-844B-A375-55F0B513465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884F7A06-CF40-064F-B9BE-F69B2DFE50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ED839D-F08B-6B46-82B5-51DE2326DF5F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FC1BBAD-8C56-A04F-899C-5B4188A5F5D3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A25B9A85-EE0A-E54F-AA18-41FF007C6B2F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5CAC621-04E4-3B47-A37C-31D012718AE9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966AC5E-3B4D-524B-B3AE-A5267FAD281D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3102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509" y="1381004"/>
            <a:ext cx="5474569" cy="58060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u="sng">
                <a:solidFill>
                  <a:schemeClr val="accent1"/>
                </a:solidFill>
              </a:defRPr>
            </a:lvl1pPr>
            <a:lvl2pPr marL="609443" indent="0">
              <a:buNone/>
              <a:defRPr sz="2700" b="1"/>
            </a:lvl2pPr>
            <a:lvl3pPr marL="1218885" indent="0">
              <a:buNone/>
              <a:defRPr sz="2400" b="1"/>
            </a:lvl3pPr>
            <a:lvl4pPr marL="1828328" indent="0">
              <a:buNone/>
              <a:defRPr sz="2100" b="1"/>
            </a:lvl4pPr>
            <a:lvl5pPr marL="2437771" indent="0">
              <a:buNone/>
              <a:defRPr sz="2100" b="1"/>
            </a:lvl5pPr>
            <a:lvl6pPr marL="3047213" indent="0">
              <a:buNone/>
              <a:defRPr sz="2100" b="1"/>
            </a:lvl6pPr>
            <a:lvl7pPr marL="3656656" indent="0">
              <a:buNone/>
              <a:defRPr sz="2100" b="1"/>
            </a:lvl7pPr>
            <a:lvl8pPr marL="4266097" indent="0">
              <a:buNone/>
              <a:defRPr sz="2100" b="1"/>
            </a:lvl8pPr>
            <a:lvl9pPr marL="4875541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5192" y="1381003"/>
            <a:ext cx="5387630" cy="58060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u="sng">
                <a:solidFill>
                  <a:schemeClr val="accent1"/>
                </a:solidFill>
              </a:defRPr>
            </a:lvl1pPr>
            <a:lvl2pPr marL="609443" indent="0">
              <a:buNone/>
              <a:defRPr sz="2700" b="1"/>
            </a:lvl2pPr>
            <a:lvl3pPr marL="1218885" indent="0">
              <a:buNone/>
              <a:defRPr sz="2400" b="1"/>
            </a:lvl3pPr>
            <a:lvl4pPr marL="1828328" indent="0">
              <a:buNone/>
              <a:defRPr sz="2100" b="1"/>
            </a:lvl4pPr>
            <a:lvl5pPr marL="2437771" indent="0">
              <a:buNone/>
              <a:defRPr sz="2100" b="1"/>
            </a:lvl5pPr>
            <a:lvl6pPr marL="3047213" indent="0">
              <a:buNone/>
              <a:defRPr sz="2100" b="1"/>
            </a:lvl6pPr>
            <a:lvl7pPr marL="3656656" indent="0">
              <a:buNone/>
              <a:defRPr sz="2100" b="1"/>
            </a:lvl7pPr>
            <a:lvl8pPr marL="4266097" indent="0">
              <a:buNone/>
              <a:defRPr sz="2100" b="1"/>
            </a:lvl8pPr>
            <a:lvl9pPr marL="4875541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2C09BD-60A2-D244-8F4B-695A12274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7"/>
            <a:ext cx="11400661" cy="777240"/>
          </a:xfrm>
        </p:spPr>
        <p:txBody>
          <a:bodyPr/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E1D56C46-C13D-6843-8D78-E9DE559D36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03" y="831986"/>
            <a:ext cx="11400661" cy="4286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b="1" kern="0" dirty="0">
                <a:solidFill>
                  <a:srgbClr val="45A8C4"/>
                </a:solidFill>
                <a:latin typeface="+mn-lt"/>
                <a:cs typeface="Calibri"/>
              </a:rPr>
              <a:t>Subtitle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8E56A8-D17E-8848-8C5B-EC8D2FC7921A}"/>
              </a:ext>
            </a:extLst>
          </p:cNvPr>
          <p:cNvSpPr/>
          <p:nvPr userDrawn="1"/>
        </p:nvSpPr>
        <p:spPr>
          <a:xfrm>
            <a:off x="10436087" y="6490880"/>
            <a:ext cx="129209" cy="19815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Content Placeholder 12">
            <a:extLst>
              <a:ext uri="{FF2B5EF4-FFF2-40B4-BE49-F238E27FC236}">
                <a16:creationId xmlns:a16="http://schemas.microsoft.com/office/drawing/2014/main" id="{61902A9B-4EBD-9042-9417-398D31C80DB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1988634"/>
            <a:ext cx="5474567" cy="432770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2">
            <a:extLst>
              <a:ext uri="{FF2B5EF4-FFF2-40B4-BE49-F238E27FC236}">
                <a16:creationId xmlns:a16="http://schemas.microsoft.com/office/drawing/2014/main" id="{326E65A8-182F-624C-B231-E6CD084CC09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85193" y="1988634"/>
            <a:ext cx="5387630" cy="432770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985913B-9067-5E4F-BEB8-B40B0526CDD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099EDC09-5657-6C4E-AE82-350208BA5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FDC922F-64A0-A245-9B54-7182667660D0}"/>
              </a:ext>
            </a:extLst>
          </p:cNvPr>
          <p:cNvGrpSpPr/>
          <p:nvPr userDrawn="1"/>
        </p:nvGrpSpPr>
        <p:grpSpPr>
          <a:xfrm>
            <a:off x="3984798" y="6596323"/>
            <a:ext cx="3594287" cy="261677"/>
            <a:chOff x="3984798" y="6596323"/>
            <a:chExt cx="3594287" cy="26167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328C046-B8FC-994F-85A4-8FD25DF19D2F}"/>
                </a:ext>
              </a:extLst>
            </p:cNvPr>
            <p:cNvSpPr txBox="1"/>
            <p:nvPr userDrawn="1"/>
          </p:nvSpPr>
          <p:spPr>
            <a:xfrm>
              <a:off x="3984798" y="6596323"/>
              <a:ext cx="359428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fld id="{AB520446-FD47-794F-A313-0EC6DBF6114F}" type="datetime3">
                <a:rPr lang="en-US" sz="1000" smtClean="0">
                  <a:solidFill>
                    <a:schemeClr val="bg1">
                      <a:lumMod val="65000"/>
                    </a:schemeClr>
                  </a:solidFill>
                </a:rPr>
                <a:t>2 August 2025</a:t>
              </a:fld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 Microchip Technology Inc. and its subsidiaries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CEB0F66-0524-644B-A3CD-BA2A14891286}"/>
                </a:ext>
              </a:extLst>
            </p:cNvPr>
            <p:cNvSpPr/>
            <p:nvPr userDrawn="1"/>
          </p:nvSpPr>
          <p:spPr>
            <a:xfrm>
              <a:off x="4070555" y="6611779"/>
              <a:ext cx="747251" cy="2307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85BC8B-986D-8044-8033-3156B5F78D3D}"/>
                </a:ext>
              </a:extLst>
            </p:cNvPr>
            <p:cNvSpPr txBox="1"/>
            <p:nvPr userDrawn="1"/>
          </p:nvSpPr>
          <p:spPr>
            <a:xfrm>
              <a:off x="4611329" y="6611779"/>
              <a:ext cx="28476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solidFill>
                    <a:schemeClr val="bg1">
                      <a:lumMod val="65000"/>
                    </a:schemeClr>
                  </a:solidFill>
                </a:rPr>
                <a:t>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7312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MCHP-logo.jp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436" y="6396138"/>
            <a:ext cx="1447127" cy="36444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509" y="96296"/>
            <a:ext cx="11400661" cy="942795"/>
          </a:xfrm>
          <a:prstGeom prst="rect">
            <a:avLst/>
          </a:prstGeom>
        </p:spPr>
        <p:txBody>
          <a:bodyPr vert="horz" lIns="121888" tIns="60944" rIns="121888" bIns="60944" rtlCol="0" anchor="t" anchorCtr="0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509" y="1039091"/>
            <a:ext cx="11400661" cy="5412311"/>
          </a:xfrm>
          <a:prstGeom prst="rect">
            <a:avLst/>
          </a:prstGeom>
        </p:spPr>
        <p:txBody>
          <a:bodyPr vert="horz" lIns="121888" tIns="60944" rIns="121888" bIns="6094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2589C74-EF87-2646-A562-5428C2FBE5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Propietary and Confidential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865650-0440-F143-8EFF-C6F819EF3F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3172" y="6455581"/>
            <a:ext cx="386650" cy="3644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1AA82-C1C2-924B-B843-6C0FB13ED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79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6" r:id="rId4"/>
    <p:sldLayoutId id="2147483660" r:id="rId5"/>
    <p:sldLayoutId id="2147483652" r:id="rId6"/>
    <p:sldLayoutId id="2147483657" r:id="rId7"/>
    <p:sldLayoutId id="2147483653" r:id="rId8"/>
    <p:sldLayoutId id="2147483658" r:id="rId9"/>
    <p:sldLayoutId id="2147483654" r:id="rId10"/>
    <p:sldLayoutId id="2147483659" r:id="rId11"/>
    <p:sldLayoutId id="2147483655" r:id="rId12"/>
  </p:sldLayoutIdLst>
  <p:hf sldNum="0" hdr="0" ftr="0" dt="0"/>
  <p:txStyles>
    <p:titleStyle>
      <a:lvl1pPr algn="l" defTabSz="609443" rtl="0" eaLnBrk="1" latinLnBrk="0" hangingPunct="1">
        <a:lnSpc>
          <a:spcPct val="100000"/>
        </a:lnSpc>
        <a:spcBef>
          <a:spcPct val="0"/>
        </a:spcBef>
        <a:buNone/>
        <a:defRPr sz="4400" b="1" kern="1200" normalizeH="0" baseline="0">
          <a:solidFill>
            <a:srgbClr val="0E3689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609443" rtl="0" eaLnBrk="1" latinLnBrk="0" hangingPunct="1">
        <a:spcBef>
          <a:spcPts val="300"/>
        </a:spcBef>
        <a:buClr>
          <a:srgbClr val="0E3689"/>
        </a:buClr>
        <a:buFont typeface="Arial"/>
        <a:buChar char="•"/>
        <a:defRPr sz="3200" b="1" kern="1200">
          <a:solidFill>
            <a:srgbClr val="070707"/>
          </a:solidFill>
          <a:latin typeface="+mn-lt"/>
          <a:ea typeface="+mn-ea"/>
          <a:cs typeface="+mn-cs"/>
        </a:defRPr>
      </a:lvl1pPr>
      <a:lvl2pPr marL="576072" indent="-274320" algn="l" defTabSz="609443" rtl="0" eaLnBrk="1" latinLnBrk="0" hangingPunct="1">
        <a:spcBef>
          <a:spcPts val="300"/>
        </a:spcBef>
        <a:buClr>
          <a:srgbClr val="1D9CE4"/>
        </a:buClr>
        <a:buFont typeface="Arial" panose="020B0604020202020204" pitchFamily="34" charset="0"/>
        <a:buChar char="•"/>
        <a:defRPr sz="2800" kern="1200">
          <a:solidFill>
            <a:srgbClr val="070707"/>
          </a:solidFill>
          <a:latin typeface="+mn-lt"/>
          <a:ea typeface="+mn-ea"/>
          <a:cs typeface="+mn-cs"/>
        </a:defRPr>
      </a:lvl2pPr>
      <a:lvl3pPr marL="868680" indent="-274320" algn="l" defTabSz="609443" rtl="0" eaLnBrk="1" latinLnBrk="0" hangingPunct="1">
        <a:spcBef>
          <a:spcPts val="300"/>
        </a:spcBef>
        <a:buClr>
          <a:srgbClr val="1D9CE4"/>
        </a:buClr>
        <a:buFont typeface="Arial"/>
        <a:buChar char="•"/>
        <a:defRPr sz="2400" kern="1200">
          <a:solidFill>
            <a:srgbClr val="070707"/>
          </a:solidFill>
          <a:latin typeface="+mn-lt"/>
          <a:ea typeface="+mn-ea"/>
          <a:cs typeface="+mn-cs"/>
        </a:defRPr>
      </a:lvl3pPr>
      <a:lvl4pPr marL="1143000" indent="-274320" algn="l" defTabSz="609443" rtl="0" eaLnBrk="1" latinLnBrk="0" hangingPunct="1">
        <a:spcBef>
          <a:spcPts val="300"/>
        </a:spcBef>
        <a:buClr>
          <a:srgbClr val="1D9CE4"/>
        </a:buClr>
        <a:buFont typeface="Arial" panose="020B0604020202020204" pitchFamily="34" charset="0"/>
        <a:buChar char="•"/>
        <a:defRPr sz="2000" kern="1200">
          <a:solidFill>
            <a:srgbClr val="070707"/>
          </a:solidFill>
          <a:latin typeface="+mn-lt"/>
          <a:ea typeface="+mn-ea"/>
          <a:cs typeface="+mn-cs"/>
        </a:defRPr>
      </a:lvl4pPr>
      <a:lvl5pPr marL="1435608" indent="-274320" algn="l" defTabSz="609443" rtl="0" eaLnBrk="1" latinLnBrk="0" hangingPunct="1">
        <a:spcBef>
          <a:spcPts val="300"/>
        </a:spcBef>
        <a:buClr>
          <a:srgbClr val="1D9CE4"/>
        </a:buClr>
        <a:buFont typeface="Arial" panose="020B0604020202020204" pitchFamily="34" charset="0"/>
        <a:buChar char="•"/>
        <a:defRPr sz="2000" kern="1200">
          <a:solidFill>
            <a:srgbClr val="070707"/>
          </a:solidFill>
          <a:latin typeface="+mn-lt"/>
          <a:ea typeface="+mn-ea"/>
          <a:cs typeface="+mn-cs"/>
        </a:defRPr>
      </a:lvl5pPr>
      <a:lvl6pPr marL="3351933" indent="-304723" algn="l" defTabSz="60944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376" indent="-304723" algn="l" defTabSz="60944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819" indent="-304723" algn="l" defTabSz="60944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261" indent="-304723" algn="l" defTabSz="60944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43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885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328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71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213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656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097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541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59" userDrawn="1">
          <p15:clr>
            <a:srgbClr val="F26B43"/>
          </p15:clr>
        </p15:guide>
        <p15:guide id="2" pos="16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C07ED-0E8F-3341-BD66-CC6F287C0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Ball Balancer</a:t>
            </a:r>
          </a:p>
        </p:txBody>
      </p:sp>
      <p:pic>
        <p:nvPicPr>
          <p:cNvPr id="5" name="Content Placeholder 4" descr="A green and white board game&#10;&#10;AI-generated content may be incorrect.">
            <a:extLst>
              <a:ext uri="{FF2B5EF4-FFF2-40B4-BE49-F238E27FC236}">
                <a16:creationId xmlns:a16="http://schemas.microsoft.com/office/drawing/2014/main" id="{E57F082B-05BA-B654-0266-5CC09A66AA7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956987" y="991944"/>
            <a:ext cx="7762253" cy="5130485"/>
          </a:xfrm>
        </p:spPr>
      </p:pic>
      <p:pic>
        <p:nvPicPr>
          <p:cNvPr id="7" name="Picture 6" descr="A qr code with a few black squares&#10;&#10;AI-generated content may be incorrect.">
            <a:extLst>
              <a:ext uri="{FF2B5EF4-FFF2-40B4-BE49-F238E27FC236}">
                <a16:creationId xmlns:a16="http://schemas.microsoft.com/office/drawing/2014/main" id="{52754F02-FC6A-A576-69A9-3595D395F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960" y="4152023"/>
            <a:ext cx="2088814" cy="20888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978064-476A-55DC-2131-B341FC8B796A}"/>
              </a:ext>
            </a:extLst>
          </p:cNvPr>
          <p:cNvSpPr txBox="1"/>
          <p:nvPr/>
        </p:nvSpPr>
        <p:spPr>
          <a:xfrm>
            <a:off x="252960" y="6122429"/>
            <a:ext cx="5255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https://github.com/gmrozek-mchp/mlbb</a:t>
            </a:r>
          </a:p>
        </p:txBody>
      </p:sp>
    </p:spTree>
    <p:extLst>
      <p:ext uri="{BB962C8B-B14F-4D97-AF65-F5344CB8AC3E}">
        <p14:creationId xmlns:p14="http://schemas.microsoft.com/office/powerpoint/2010/main" val="2441716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FCAE-BDED-2745-84BF-7C0ED2DC6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300627"/>
            <a:ext cx="11400661" cy="777240"/>
          </a:xfrm>
        </p:spPr>
        <p:txBody>
          <a:bodyPr/>
          <a:lstStyle/>
          <a:p>
            <a:r>
              <a:rPr lang="en-US" dirty="0"/>
              <a:t>Machine Learning Ball Balancer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43689-041C-E840-A442-34D397287D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5509" y="934535"/>
            <a:ext cx="11400661" cy="428625"/>
          </a:xfrm>
        </p:spPr>
        <p:txBody>
          <a:bodyPr/>
          <a:lstStyle/>
          <a:p>
            <a:r>
              <a:rPr lang="en-US" dirty="0"/>
              <a:t>FULLY CONNECTED (DENSE) NEURAL NETWORK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094C6CA-3211-5FEE-5457-5F508FDA8746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492" y="1163938"/>
            <a:ext cx="9673840" cy="559151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F62631-BEC9-AD26-A3A0-F456BB300FB6}"/>
              </a:ext>
            </a:extLst>
          </p:cNvPr>
          <p:cNvSpPr txBox="1"/>
          <p:nvPr/>
        </p:nvSpPr>
        <p:spPr>
          <a:xfrm>
            <a:off x="2016807" y="2717560"/>
            <a:ext cx="1104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error_x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062A64-9178-3085-71A4-3CD1C55C5F13}"/>
              </a:ext>
            </a:extLst>
          </p:cNvPr>
          <p:cNvSpPr txBox="1"/>
          <p:nvPr/>
        </p:nvSpPr>
        <p:spPr>
          <a:xfrm>
            <a:off x="1684664" y="3187771"/>
            <a:ext cx="1436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velocity_x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E95E06-BBE0-A826-44B0-7A15E6C09BEC}"/>
              </a:ext>
            </a:extLst>
          </p:cNvPr>
          <p:cNvSpPr txBox="1"/>
          <p:nvPr/>
        </p:nvSpPr>
        <p:spPr>
          <a:xfrm>
            <a:off x="2016806" y="3668664"/>
            <a:ext cx="1104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error_y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A5934B-E32A-6473-CDD3-1D91D663CAAE}"/>
              </a:ext>
            </a:extLst>
          </p:cNvPr>
          <p:cNvSpPr txBox="1"/>
          <p:nvPr/>
        </p:nvSpPr>
        <p:spPr>
          <a:xfrm>
            <a:off x="1693210" y="4138875"/>
            <a:ext cx="1443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velocity_y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0C91DA-2180-0205-4DDC-DC8C5BC9CA43}"/>
              </a:ext>
            </a:extLst>
          </p:cNvPr>
          <p:cNvSpPr txBox="1"/>
          <p:nvPr/>
        </p:nvSpPr>
        <p:spPr>
          <a:xfrm>
            <a:off x="2751704" y="6278102"/>
            <a:ext cx="1443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Linear Activation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7C4019-56DE-DAB3-49D0-0894734B80DB}"/>
              </a:ext>
            </a:extLst>
          </p:cNvPr>
          <p:cNvSpPr txBox="1"/>
          <p:nvPr/>
        </p:nvSpPr>
        <p:spPr>
          <a:xfrm>
            <a:off x="8299163" y="6273591"/>
            <a:ext cx="1443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Linear Activation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80C4B8-7CA1-DA80-AA91-85603E261286}"/>
              </a:ext>
            </a:extLst>
          </p:cNvPr>
          <p:cNvSpPr txBox="1"/>
          <p:nvPr/>
        </p:nvSpPr>
        <p:spPr>
          <a:xfrm>
            <a:off x="4719564" y="6273591"/>
            <a:ext cx="1443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ReLU Activation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8CEF97-5FB8-177F-6B83-5B1238842453}"/>
              </a:ext>
            </a:extLst>
          </p:cNvPr>
          <p:cNvSpPr txBox="1"/>
          <p:nvPr/>
        </p:nvSpPr>
        <p:spPr>
          <a:xfrm>
            <a:off x="6480714" y="6265044"/>
            <a:ext cx="1443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ReLU Activation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7F77764-2A29-2E75-8873-8BAB0440F5A5}"/>
              </a:ext>
            </a:extLst>
          </p:cNvPr>
          <p:cNvSpPr txBox="1"/>
          <p:nvPr/>
        </p:nvSpPr>
        <p:spPr>
          <a:xfrm>
            <a:off x="8920385" y="3164270"/>
            <a:ext cx="1553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platform_x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E3FD6D-B1A1-6E70-0CD5-889587B179DB}"/>
              </a:ext>
            </a:extLst>
          </p:cNvPr>
          <p:cNvSpPr txBox="1"/>
          <p:nvPr/>
        </p:nvSpPr>
        <p:spPr>
          <a:xfrm>
            <a:off x="8913973" y="3677210"/>
            <a:ext cx="1560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platform_y</a:t>
            </a:r>
          </a:p>
        </p:txBody>
      </p:sp>
      <p:pic>
        <p:nvPicPr>
          <p:cNvPr id="23" name="Picture 22" descr="A qr code with a few black squares&#10;&#10;AI-generated content may be incorrect.">
            <a:extLst>
              <a:ext uri="{FF2B5EF4-FFF2-40B4-BE49-F238E27FC236}">
                <a16:creationId xmlns:a16="http://schemas.microsoft.com/office/drawing/2014/main" id="{5F4F0C47-FCDF-8C6D-69D1-113A8F4FD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2719" y="437358"/>
            <a:ext cx="1656360" cy="165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3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2C08A-B4B8-E182-A200-4F121FCB0E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C26C4-9923-4EE1-AF77-3B9E2FCC4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300627"/>
            <a:ext cx="11400661" cy="777240"/>
          </a:xfrm>
        </p:spPr>
        <p:txBody>
          <a:bodyPr/>
          <a:lstStyle/>
          <a:p>
            <a:r>
              <a:rPr lang="en-US" dirty="0"/>
              <a:t>Machine Learning Ball Balancer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73CD1-564F-01CE-7A7A-C3A32DACDB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5509" y="934535"/>
            <a:ext cx="11400661" cy="428625"/>
          </a:xfrm>
        </p:spPr>
        <p:txBody>
          <a:bodyPr/>
          <a:lstStyle/>
          <a:p>
            <a:r>
              <a:rPr lang="en-US" dirty="0"/>
              <a:t>Human Generated Training Data</a:t>
            </a:r>
          </a:p>
        </p:txBody>
      </p:sp>
      <p:pic>
        <p:nvPicPr>
          <p:cNvPr id="7" name="Picture 6" descr="A diagram of a ball target&#10;&#10;AI-generated content may be incorrect.">
            <a:extLst>
              <a:ext uri="{FF2B5EF4-FFF2-40B4-BE49-F238E27FC236}">
                <a16:creationId xmlns:a16="http://schemas.microsoft.com/office/drawing/2014/main" id="{D3345490-5841-27F9-6B20-DEBD1236C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68" y="2150896"/>
            <a:ext cx="4824452" cy="3986105"/>
          </a:xfrm>
          <a:prstGeom prst="rect">
            <a:avLst/>
          </a:prstGeom>
        </p:spPr>
      </p:pic>
      <p:pic>
        <p:nvPicPr>
          <p:cNvPr id="9" name="Picture 8" descr="A graph of a ball target&#10;&#10;AI-generated content may be incorrect.">
            <a:extLst>
              <a:ext uri="{FF2B5EF4-FFF2-40B4-BE49-F238E27FC236}">
                <a16:creationId xmlns:a16="http://schemas.microsoft.com/office/drawing/2014/main" id="{027E9654-4528-1593-A220-1DE6B51BA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557" y="2150896"/>
            <a:ext cx="4824453" cy="3986106"/>
          </a:xfrm>
          <a:prstGeom prst="rect">
            <a:avLst/>
          </a:prstGeom>
        </p:spPr>
      </p:pic>
      <p:pic>
        <p:nvPicPr>
          <p:cNvPr id="23" name="Picture 22" descr="A qr code with a few black squares&#10;&#10;AI-generated content may be incorrect.">
            <a:extLst>
              <a:ext uri="{FF2B5EF4-FFF2-40B4-BE49-F238E27FC236}">
                <a16:creationId xmlns:a16="http://schemas.microsoft.com/office/drawing/2014/main" id="{3FBAA42D-F471-69CF-C6CB-D2D458952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2719" y="437358"/>
            <a:ext cx="1656360" cy="1656360"/>
          </a:xfrm>
          <a:prstGeom prst="rect">
            <a:avLst/>
          </a:prstGeom>
        </p:spPr>
      </p:pic>
      <p:sp>
        <p:nvSpPr>
          <p:cNvPr id="18" name="Right Arrow 17">
            <a:extLst>
              <a:ext uri="{FF2B5EF4-FFF2-40B4-BE49-F238E27FC236}">
                <a16:creationId xmlns:a16="http://schemas.microsoft.com/office/drawing/2014/main" id="{D8EE4D2D-8D98-FB80-1794-4D5A98D071EB}"/>
              </a:ext>
            </a:extLst>
          </p:cNvPr>
          <p:cNvSpPr/>
          <p:nvPr/>
        </p:nvSpPr>
        <p:spPr>
          <a:xfrm>
            <a:off x="5549268" y="3828516"/>
            <a:ext cx="919373" cy="546931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/>
              <a:t>TRAINING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677BAF-6145-D542-F37C-96F5833FC895}"/>
              </a:ext>
            </a:extLst>
          </p:cNvPr>
          <p:cNvSpPr txBox="1"/>
          <p:nvPr/>
        </p:nvSpPr>
        <p:spPr>
          <a:xfrm>
            <a:off x="1611613" y="6095708"/>
            <a:ext cx="2493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HUMAN CONTROL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8FB177-BA55-308B-6505-14578D31E139}"/>
              </a:ext>
            </a:extLst>
          </p:cNvPr>
          <p:cNvSpPr txBox="1"/>
          <p:nvPr/>
        </p:nvSpPr>
        <p:spPr>
          <a:xfrm>
            <a:off x="7817481" y="6095707"/>
            <a:ext cx="1862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NN CONTROL</a:t>
            </a:r>
          </a:p>
        </p:txBody>
      </p:sp>
    </p:spTree>
    <p:extLst>
      <p:ext uri="{BB962C8B-B14F-4D97-AF65-F5344CB8AC3E}">
        <p14:creationId xmlns:p14="http://schemas.microsoft.com/office/powerpoint/2010/main" val="352003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AFBE9-B2A2-5B6F-75A2-80FED488B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189DC-D83E-DE31-900A-3D95D2DC1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300627"/>
            <a:ext cx="11400661" cy="777240"/>
          </a:xfrm>
        </p:spPr>
        <p:txBody>
          <a:bodyPr/>
          <a:lstStyle/>
          <a:p>
            <a:r>
              <a:rPr lang="en-US" dirty="0"/>
              <a:t>Machine Learning Ball Balancer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3E8DF6-6E6B-AFC9-EEA6-FA5A738D3E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5509" y="934535"/>
            <a:ext cx="11400661" cy="428625"/>
          </a:xfrm>
        </p:spPr>
        <p:txBody>
          <a:bodyPr/>
          <a:lstStyle/>
          <a:p>
            <a:r>
              <a:rPr lang="en-US" dirty="0"/>
              <a:t>Bonus Content - “Vibe coding” a Fuzzy Logic Balancer</a:t>
            </a:r>
          </a:p>
        </p:txBody>
      </p:sp>
      <p:pic>
        <p:nvPicPr>
          <p:cNvPr id="23" name="Picture 22" descr="A qr code with a few black squares&#10;&#10;AI-generated content may be incorrect.">
            <a:extLst>
              <a:ext uri="{FF2B5EF4-FFF2-40B4-BE49-F238E27FC236}">
                <a16:creationId xmlns:a16="http://schemas.microsoft.com/office/drawing/2014/main" id="{8D39CCC6-B951-4F2B-4B6A-E49602D18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2719" y="437358"/>
            <a:ext cx="1656360" cy="1656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96D2FB-D308-695A-E075-E7E97301A6AC}"/>
              </a:ext>
            </a:extLst>
          </p:cNvPr>
          <p:cNvSpPr txBox="1"/>
          <p:nvPr/>
        </p:nvSpPr>
        <p:spPr>
          <a:xfrm>
            <a:off x="355509" y="1498130"/>
            <a:ext cx="1044197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**User** </a:t>
            </a:r>
            <a:r>
              <a:rPr lang="en-US" sz="2200" dirty="0"/>
              <a:t>- implement a new balance module based on fuzzy logic control</a:t>
            </a:r>
          </a:p>
          <a:p>
            <a:endParaRPr lang="en-US" sz="2200" dirty="0"/>
          </a:p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**Claude** </a:t>
            </a:r>
            <a:r>
              <a:rPr lang="en-US" sz="2200" dirty="0"/>
              <a:t>-  … Now I'll create a fuzzy logic-based balance module. I'll implement a Mamdani-style fuzzy logic controller with triangular membership functions for the input and output variables.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F62445-0B5B-38F9-3C99-20D8227BCCAA}"/>
              </a:ext>
            </a:extLst>
          </p:cNvPr>
          <p:cNvSpPr txBox="1"/>
          <p:nvPr/>
        </p:nvSpPr>
        <p:spPr>
          <a:xfrm>
            <a:off x="141836" y="3383104"/>
            <a:ext cx="11614334" cy="1200329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2">
                    <a:lumMod val="75000"/>
                  </a:schemeClr>
                </a:solidFill>
              </a:rPr>
              <a:t>100% </a:t>
            </a:r>
            <a:r>
              <a:rPr lang="en-US" sz="3600" b="1" dirty="0"/>
              <a:t>coded, tuned and </a:t>
            </a:r>
            <a:r>
              <a:rPr lang="en-US" sz="3600" b="1" u="sng" dirty="0"/>
              <a:t>documented</a:t>
            </a:r>
            <a:r>
              <a:rPr lang="en-US" sz="3600" b="1" dirty="0"/>
              <a:t> by chat with Claude AI</a:t>
            </a:r>
          </a:p>
          <a:p>
            <a:pPr algn="ctr"/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ZERO</a:t>
            </a:r>
            <a:r>
              <a:rPr lang="en-US" sz="3600" b="1" dirty="0"/>
              <a:t> human code entry / edits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4AD568-1DC3-7561-6015-19D7DE0270D5}"/>
              </a:ext>
            </a:extLst>
          </p:cNvPr>
          <p:cNvSpPr txBox="1"/>
          <p:nvPr/>
        </p:nvSpPr>
        <p:spPr>
          <a:xfrm>
            <a:off x="355509" y="4721400"/>
            <a:ext cx="2302233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## 1. Membership Functions</a:t>
            </a:r>
          </a:p>
          <a:p>
            <a:br>
              <a:rPr lang="en-US" sz="900" dirty="0"/>
            </a:br>
            <a:r>
              <a:rPr lang="en-US" sz="900" dirty="0"/>
              <a:t>### Error Membership Functions (Triangular)</a:t>
            </a:r>
          </a:p>
          <a:p>
            <a:r>
              <a:rPr lang="en-US" sz="900" dirty="0"/>
              <a:t>```</a:t>
            </a:r>
          </a:p>
          <a:p>
            <a:r>
              <a:rPr lang="en-US" sz="900" dirty="0"/>
              <a:t>Membership Degree</a:t>
            </a:r>
          </a:p>
          <a:p>
            <a:r>
              <a:rPr lang="en-US" sz="900" dirty="0"/>
              <a:t>1.0 | NL NS ZE PS PL</a:t>
            </a:r>
          </a:p>
          <a:p>
            <a:r>
              <a:rPr lang="en-US" sz="900" dirty="0"/>
              <a:t>| /\ /\ /\ /\ /\</a:t>
            </a:r>
          </a:p>
          <a:p>
            <a:r>
              <a:rPr lang="en-US" sz="900" dirty="0"/>
              <a:t>| / \ / \ / \ / \ / \</a:t>
            </a:r>
          </a:p>
          <a:p>
            <a:r>
              <a:rPr lang="en-US" sz="900" dirty="0"/>
              <a:t>| / \ / \ / \ / \ / \</a:t>
            </a:r>
          </a:p>
          <a:p>
            <a:r>
              <a:rPr lang="en-US" sz="900" dirty="0"/>
              <a:t>| / \/ \/ \/ \/ \</a:t>
            </a:r>
          </a:p>
          <a:p>
            <a:r>
              <a:rPr lang="en-US" sz="900" dirty="0"/>
              <a:t>0.0 |-----------------------------------------------</a:t>
            </a:r>
          </a:p>
          <a:p>
            <a:r>
              <a:rPr lang="en-US" sz="900" dirty="0"/>
              <a:t>-8192 -4096 -2048 0 2048 4096 8192</a:t>
            </a:r>
          </a:p>
          <a:p>
            <a:r>
              <a:rPr lang="en-US" sz="900" dirty="0"/>
              <a:t>Error Value (Q15)</a:t>
            </a:r>
          </a:p>
          <a:p>
            <a:endParaRPr lang="en-US" sz="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E7B57A-3194-2115-33F1-69A0C5D3B327}"/>
              </a:ext>
            </a:extLst>
          </p:cNvPr>
          <p:cNvSpPr txBox="1"/>
          <p:nvPr/>
        </p:nvSpPr>
        <p:spPr>
          <a:xfrm>
            <a:off x="2657742" y="5236925"/>
            <a:ext cx="2372765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**Linguistic Variables:**</a:t>
            </a:r>
          </a:p>
          <a:p>
            <a:r>
              <a:rPr lang="en-US" sz="900" dirty="0"/>
              <a:t>- </a:t>
            </a:r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**NL (Negative Large)**</a:t>
            </a:r>
            <a:r>
              <a:rPr lang="en-US" sz="900" dirty="0"/>
              <a:t>: [-8192, -4096, 0]</a:t>
            </a:r>
          </a:p>
          <a:p>
            <a:r>
              <a:rPr lang="en-US" sz="900" dirty="0"/>
              <a:t>- </a:t>
            </a:r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**NS (Negative Small)**</a:t>
            </a:r>
            <a:r>
              <a:rPr lang="en-US" sz="900" dirty="0"/>
              <a:t>: [-3584, -2048, -512]</a:t>
            </a:r>
          </a:p>
          <a:p>
            <a:r>
              <a:rPr lang="en-US" sz="900" dirty="0"/>
              <a:t>- </a:t>
            </a:r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**ZE (Zero)**</a:t>
            </a:r>
            <a:r>
              <a:rPr lang="en-US" sz="900" dirty="0"/>
              <a:t>: [-1024, 0, 1024]</a:t>
            </a:r>
          </a:p>
          <a:p>
            <a:r>
              <a:rPr lang="en-US" sz="900" dirty="0"/>
              <a:t>- </a:t>
            </a:r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**PS (Positive Small)**</a:t>
            </a:r>
            <a:r>
              <a:rPr lang="en-US" sz="900" dirty="0"/>
              <a:t>: [512, 2048, 3584]</a:t>
            </a:r>
          </a:p>
          <a:p>
            <a:r>
              <a:rPr lang="en-US" sz="900" dirty="0"/>
              <a:t>- </a:t>
            </a:r>
            <a:r>
              <a:rPr lang="en-US" sz="900" dirty="0">
                <a:solidFill>
                  <a:schemeClr val="accent2">
                    <a:lumMod val="75000"/>
                  </a:schemeClr>
                </a:solidFill>
              </a:rPr>
              <a:t>**PL (Positive Large)**</a:t>
            </a:r>
            <a:r>
              <a:rPr lang="en-US" sz="900" dirty="0"/>
              <a:t>: [0, 4096, 8192]</a:t>
            </a:r>
          </a:p>
          <a:p>
            <a:endParaRPr lang="en-US" sz="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7F519-7E8B-49E4-6291-228B40F5B6D3}"/>
              </a:ext>
            </a:extLst>
          </p:cNvPr>
          <p:cNvSpPr txBox="1"/>
          <p:nvPr/>
        </p:nvSpPr>
        <p:spPr>
          <a:xfrm>
            <a:off x="5696135" y="4798467"/>
            <a:ext cx="5941347" cy="14773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800" dirty="0"/>
              <a:t>The fuzzy logic balance module (`</a:t>
            </a:r>
            <a:r>
              <a:rPr lang="en-US" sz="1800" dirty="0" err="1"/>
              <a:t>balance_fuzzy.c</a:t>
            </a:r>
            <a:r>
              <a:rPr lang="en-US" sz="1800" dirty="0"/>
              <a:t>` and `</a:t>
            </a:r>
            <a:r>
              <a:rPr lang="en-US" sz="1800" dirty="0" err="1"/>
              <a:t>balance_fuzzy.h</a:t>
            </a:r>
            <a:r>
              <a:rPr lang="en-US" sz="1800" dirty="0"/>
              <a:t>`) implements a Mamdani-style fuzzy logic controller for the ball balancing system. This module provides an alternative to the PID controller with potentially better handling of non-linear dynamics and uncertainty.  -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Claude</a:t>
            </a:r>
          </a:p>
        </p:txBody>
      </p:sp>
    </p:spTree>
    <p:extLst>
      <p:ext uri="{BB962C8B-B14F-4D97-AF65-F5344CB8AC3E}">
        <p14:creationId xmlns:p14="http://schemas.microsoft.com/office/powerpoint/2010/main" val="3959106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03122020a">
      <a:dk1>
        <a:srgbClr val="0A0B0F"/>
      </a:dk1>
      <a:lt1>
        <a:srgbClr val="FFFFFF"/>
      </a:lt1>
      <a:dk2>
        <a:srgbClr val="FFFFFF"/>
      </a:dk2>
      <a:lt2>
        <a:srgbClr val="1D9CE5"/>
      </a:lt2>
      <a:accent1>
        <a:srgbClr val="0E3689"/>
      </a:accent1>
      <a:accent2>
        <a:srgbClr val="FD7F20"/>
      </a:accent2>
      <a:accent3>
        <a:srgbClr val="1D9CE4"/>
      </a:accent3>
      <a:accent4>
        <a:srgbClr val="5EBF33"/>
      </a:accent4>
      <a:accent5>
        <a:srgbClr val="702076"/>
      </a:accent5>
      <a:accent6>
        <a:srgbClr val="FFD53A"/>
      </a:accent6>
      <a:hlink>
        <a:srgbClr val="45A8C4"/>
      </a:hlink>
      <a:folHlink>
        <a:srgbClr val="45A8C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60000"/>
            <a:lumOff val="40000"/>
          </a:schemeClr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2FBDE82520C946BD19273829A3FFFC" ma:contentTypeVersion="6" ma:contentTypeDescription="Create a new document." ma:contentTypeScope="" ma:versionID="918a30e2a9da5475838501a6eba17c5f">
  <xsd:schema xmlns:xsd="http://www.w3.org/2001/XMLSchema" xmlns:xs="http://www.w3.org/2001/XMLSchema" xmlns:p="http://schemas.microsoft.com/office/2006/metadata/properties" xmlns:ns2="86f0cdac-08b0-4f30-9b7e-d8e4901616ad" xmlns:ns3="84c79faf-5eef-43a9-94fb-365a6db7a8a8" targetNamespace="http://schemas.microsoft.com/office/2006/metadata/properties" ma:root="true" ma:fieldsID="f15bb8afc84c5a9f6d27ee3075264cfc" ns2:_="" ns3:_="">
    <xsd:import namespace="86f0cdac-08b0-4f30-9b7e-d8e4901616ad"/>
    <xsd:import namespace="84c79faf-5eef-43a9-94fb-365a6db7a8a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f0cdac-08b0-4f30-9b7e-d8e4901616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c79faf-5eef-43a9-94fb-365a6db7a8a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CE24DD7-9317-4AD8-82D4-5A6998DA79C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5774815-801A-4D0C-AAC8-304A8EA5EAE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516C3B2-E129-40E7-AFA3-5182145793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6f0cdac-08b0-4f30-9b7e-d8e4901616ad"/>
    <ds:schemaRef ds:uri="84c79faf-5eef-43a9-94fb-365a6db7a8a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13210</TotalTime>
  <Words>346</Words>
  <Application>Microsoft Macintosh PowerPoint</Application>
  <PresentationFormat>Custom</PresentationFormat>
  <Paragraphs>45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Machine Learning Ball Balancer</vt:lpstr>
      <vt:lpstr>Machine Learning Ball Balancer</vt:lpstr>
      <vt:lpstr>Machine Learning Ball Balancer</vt:lpstr>
      <vt:lpstr>Machine Learning Ball Balancer</vt:lpstr>
    </vt:vector>
  </TitlesOfParts>
  <Company>SMSC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Template 2020</dc:title>
  <dc:creator>Michael Wikan</dc:creator>
  <cp:lastModifiedBy>Greg Mrozek - C17370</cp:lastModifiedBy>
  <cp:revision>238</cp:revision>
  <dcterms:created xsi:type="dcterms:W3CDTF">2019-09-10T21:33:18Z</dcterms:created>
  <dcterms:modified xsi:type="dcterms:W3CDTF">2025-08-03T01:35:51Z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8fbba442-8e62-441a-8a37-77e419e57804</vt:lpwstr>
  </property>
  <property fmtid="{D5CDD505-2E9C-101B-9397-08002B2CF9AE}" pid="3" name="ContentTypeId">
    <vt:lpwstr>0x0101006F2FBDE82520C946BD19273829A3FFFC</vt:lpwstr>
  </property>
</Properties>
</file>